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70" r:id="rId4"/>
    <p:sldId id="277" r:id="rId5"/>
    <p:sldId id="276" r:id="rId6"/>
    <p:sldId id="278" r:id="rId7"/>
    <p:sldId id="279" r:id="rId8"/>
    <p:sldId id="280" r:id="rId9"/>
    <p:sldId id="281" r:id="rId10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22" d="100"/>
          <a:sy n="122" d="100"/>
        </p:scale>
        <p:origin x="-150" y="-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F6596-C7DA-4796-804C-C49F1A59A3FC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181F7-B33E-4262-8513-A6FBEED409E0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pPr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pPr rtl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205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B41E-59FE-4C4E-911A-4F35153518C8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0390F-C656-4DB8-BB8D-12ABDC11ED15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4EFDB-A701-4B83-81FC-9CE383D865F3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40336-DD1B-4B35-A57C-D7DB939AE0A3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473A5-0AA0-49BC-86D0-CC9BB22F0888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9E105-772F-4896-A32D-6E8A6EC5AD4E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DA0B7-56B2-4D52-AF91-45C5FAD9AF1A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1871D-78A4-4962-A14C-0FF774B550A2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32480-1B8C-4494-9359-F02091B5589F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adržaj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8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C5D9A-26BF-45A1-9523-69F79DCDC75B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10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liku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pic>
        <p:nvPicPr>
          <p:cNvPr id="9" name="Slika 4" descr="Prazno rezervirano mjesto za dodavanje slike. Kliknite rezervirano mjesto i odaberite sliku koju želite doda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  <a:p>
            <a:pPr lvl="5" rtl="0"/>
            <a:r>
              <a:rPr lang="hr-HR" dirty="0" smtClean="0"/>
              <a:t>Šesta razina</a:t>
            </a:r>
          </a:p>
          <a:p>
            <a:pPr lvl="6" rtl="0"/>
            <a:r>
              <a:rPr lang="hr-HR" dirty="0" smtClean="0"/>
              <a:t>Sedma razina</a:t>
            </a:r>
          </a:p>
          <a:p>
            <a:pPr lvl="7" rtl="0"/>
            <a:r>
              <a:rPr lang="hr-HR" dirty="0" smtClean="0"/>
              <a:t>Osma razina</a:t>
            </a:r>
          </a:p>
          <a:p>
            <a:pPr lvl="8" rtl="0"/>
            <a:r>
              <a:rPr lang="hr-HR" dirty="0" smtClean="0"/>
              <a:t>Deveta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C911F9B-102E-4085-B914-D6DE47F06E3E}" type="datetime1">
              <a:rPr lang="hr-HR" smtClean="0"/>
              <a:pPr rtl="0"/>
              <a:t>17.8.2020.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Američki građanski rat i ropstvo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>
                <a:solidFill>
                  <a:schemeClr val="tx1">
                    <a:lumMod val="50000"/>
                  </a:schemeClr>
                </a:solidFill>
              </a:rPr>
              <a:t>Sjedinjenje Američke Države u 19. stoljeću</a:t>
            </a:r>
            <a:endParaRPr lang="hr-H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Odgojno-obrazovni ishodi</a:t>
            </a:r>
            <a:endParaRPr lang="hr-HR" dirty="0"/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r-HR" dirty="0" smtClean="0"/>
              <a:t>Učenik:</a:t>
            </a:r>
          </a:p>
          <a:p>
            <a:r>
              <a:rPr lang="hr-HR" dirty="0"/>
              <a:t> </a:t>
            </a:r>
            <a:r>
              <a:rPr lang="hr-HR" dirty="0" smtClean="0"/>
              <a:t>navodi uzroke i posljedice Američkoga građanskog rata</a:t>
            </a:r>
            <a:endParaRPr lang="hr-HR" dirty="0"/>
          </a:p>
          <a:p>
            <a:r>
              <a:rPr lang="hr-HR" dirty="0" smtClean="0"/>
              <a:t>definira povijesnu ulogu Abrahama Lincolna</a:t>
            </a:r>
          </a:p>
          <a:p>
            <a:r>
              <a:rPr lang="hr-HR" dirty="0" smtClean="0"/>
              <a:t>iznosi stav prema ropstvu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508" y="3284984"/>
            <a:ext cx="3693790" cy="24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2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587625" y="533400"/>
            <a:ext cx="9601200" cy="1143000"/>
          </a:xfrm>
        </p:spPr>
        <p:txBody>
          <a:bodyPr rtlCol="0"/>
          <a:lstStyle/>
          <a:p>
            <a:pPr rtl="0"/>
            <a:r>
              <a:rPr lang="hr-HR" dirty="0" smtClean="0"/>
              <a:t>Prisjeti se.</a:t>
            </a:r>
            <a:endParaRPr lang="hr-HR" dirty="0"/>
          </a:p>
        </p:txBody>
      </p:sp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2425446" cy="3429000"/>
          </a:xfrm>
          <a:prstGeom prst="rect">
            <a:avLst/>
          </a:prstGeom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777604"/>
              </p:ext>
            </p:extLst>
          </p:nvPr>
        </p:nvGraphicFramePr>
        <p:xfrm>
          <a:off x="2422004" y="2071320"/>
          <a:ext cx="8496944" cy="29418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1919817639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411340971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1213949547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xmlns="" val="2468877383"/>
                    </a:ext>
                  </a:extLst>
                </a:gridCol>
              </a:tblGrid>
              <a:tr h="1470928"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Sjedinjene Američke Države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Nastaju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na kraju 18. stoljeća.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Sjeverna Amerika.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Kolonija Engleske.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9032289"/>
                  </a:ext>
                </a:extLst>
              </a:tr>
              <a:tr h="1470928"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Rat za neovisnost.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Ustav.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George Washington.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b="1" dirty="0" smtClean="0"/>
                    </a:p>
                    <a:p>
                      <a:pPr algn="ctr"/>
                      <a:r>
                        <a:rPr lang="hr-HR" b="1" dirty="0" smtClean="0"/>
                        <a:t>Indijanci.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011667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2423185" y="2060122"/>
            <a:ext cx="208479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Što znači kratica SAD?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4521606" y="2060122"/>
            <a:ext cx="2160240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 kojem stoljeću nastaje SAD?</a:t>
            </a:r>
            <a:endParaRPr lang="hr-HR" b="1" dirty="0"/>
          </a:p>
        </p:txBody>
      </p:sp>
      <p:sp>
        <p:nvSpPr>
          <p:cNvPr id="10" name="Pravokutnik 9"/>
          <p:cNvSpPr/>
          <p:nvPr/>
        </p:nvSpPr>
        <p:spPr>
          <a:xfrm>
            <a:off x="6692904" y="2071320"/>
            <a:ext cx="2088232" cy="142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Na kojem prostoru nastaje SAD? </a:t>
            </a:r>
          </a:p>
          <a:p>
            <a:pPr algn="ctr"/>
            <a:r>
              <a:rPr lang="hr-HR" b="1" dirty="0" smtClean="0"/>
              <a:t>(pokaži na karti)</a:t>
            </a:r>
            <a:endParaRPr lang="hr-HR" b="1" dirty="0"/>
          </a:p>
        </p:txBody>
      </p:sp>
      <p:sp>
        <p:nvSpPr>
          <p:cNvPr id="12" name="Pravokutnik 11"/>
          <p:cNvSpPr/>
          <p:nvPr/>
        </p:nvSpPr>
        <p:spPr>
          <a:xfrm>
            <a:off x="8777657" y="2070594"/>
            <a:ext cx="2142421" cy="142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Amerikanci nisu bili slobodni. Bili su posjed jedne europske države. Koje?</a:t>
            </a:r>
            <a:endParaRPr lang="hr-HR" b="1" dirty="0"/>
          </a:p>
        </p:txBody>
      </p:sp>
      <p:sp>
        <p:nvSpPr>
          <p:cNvPr id="13" name="Pravokutnik 12"/>
          <p:cNvSpPr/>
          <p:nvPr/>
        </p:nvSpPr>
        <p:spPr>
          <a:xfrm>
            <a:off x="2410946" y="3487316"/>
            <a:ext cx="208823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Kako se naziva rat Engleza i Amerikanaca u 18. stoljeću?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507975" y="3487316"/>
            <a:ext cx="2245530" cy="152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Kako se naziva najvažniji zakon u svakoj državi?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6704274" y="3487316"/>
            <a:ext cx="2108212" cy="152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Tko je bio prvi američki predsjednik?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8792194" y="3487316"/>
            <a:ext cx="216024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Kako se nazivaju prvi stanovnici Amerike?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276" y="356313"/>
            <a:ext cx="936120" cy="957204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3790156" y="5549182"/>
            <a:ext cx="47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Razmisli i klikni na pitanje.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1417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05780" y="188640"/>
            <a:ext cx="11449272" cy="1143000"/>
          </a:xfrm>
        </p:spPr>
        <p:txBody>
          <a:bodyPr/>
          <a:lstStyle/>
          <a:p>
            <a:r>
              <a:rPr lang="hr-HR" b="1" dirty="0" smtClean="0"/>
              <a:t>Deklaracija neovisnosti </a:t>
            </a:r>
            <a:r>
              <a:rPr lang="hr-HR" dirty="0" smtClean="0"/>
              <a:t>1776. je dokument kojim je proglašena neovisnost engleskih kolonija.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339977" y="1720416"/>
            <a:ext cx="4648201" cy="4191000"/>
          </a:xfrm>
        </p:spPr>
        <p:txBody>
          <a:bodyPr/>
          <a:lstStyle/>
          <a:p>
            <a:r>
              <a:rPr lang="hr-HR" dirty="0" smtClean="0"/>
              <a:t>U dokumentu piše da su svi ljudi jednaki.</a:t>
            </a:r>
          </a:p>
          <a:p>
            <a:endParaRPr lang="hr-HR" dirty="0"/>
          </a:p>
        </p:txBody>
      </p:sp>
      <p:pic>
        <p:nvPicPr>
          <p:cNvPr id="7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A8F99386-1EF0-41EC-AC46-B08FBD5400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868" y="1612032"/>
            <a:ext cx="3960439" cy="4407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Slika na kojoj se prikazuje osoba, žena, fotografija, bijelo&#10;&#10;Opis je automatski generiran">
            <a:extLst>
              <a:ext uri="{FF2B5EF4-FFF2-40B4-BE49-F238E27FC236}">
                <a16:creationId xmlns:a16="http://schemas.microsoft.com/office/drawing/2014/main" xmlns="" id="{A5D77DF9-2887-4AD9-92E2-16FD1506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572" y="2564904"/>
            <a:ext cx="2259013" cy="293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6899881" y="5678456"/>
            <a:ext cx="35283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Razmisli. Jesu li doista svi ljudi u SAD-u bili jednaki?</a:t>
            </a:r>
            <a:endParaRPr lang="hr-HR" dirty="0"/>
          </a:p>
        </p:txBody>
      </p:sp>
      <p:sp>
        <p:nvSpPr>
          <p:cNvPr id="11" name="Eksplozija 2 10"/>
          <p:cNvSpPr/>
          <p:nvPr/>
        </p:nvSpPr>
        <p:spPr>
          <a:xfrm>
            <a:off x="10029203" y="2924945"/>
            <a:ext cx="2140645" cy="216024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Ne!</a:t>
            </a:r>
            <a:endParaRPr lang="hr-H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9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742484" y="1085399"/>
            <a:ext cx="5112568" cy="2756867"/>
          </a:xfrm>
        </p:spPr>
        <p:txBody>
          <a:bodyPr/>
          <a:lstStyle/>
          <a:p>
            <a:r>
              <a:rPr lang="hr-HR" dirty="0" smtClean="0"/>
              <a:t>SAD je gospodarski ojačao u 19. stoljeću.</a:t>
            </a:r>
          </a:p>
          <a:p>
            <a:r>
              <a:rPr lang="hr-HR" dirty="0" smtClean="0"/>
              <a:t>Razlike u gospodarskom razvoju između Sjevera i Juga.</a:t>
            </a:r>
          </a:p>
          <a:p>
            <a:r>
              <a:rPr lang="hr-HR" dirty="0" smtClean="0"/>
              <a:t>Sjever – tvornice, radnici</a:t>
            </a:r>
          </a:p>
          <a:p>
            <a:r>
              <a:rPr lang="hr-HR" dirty="0" smtClean="0"/>
              <a:t>Jug – plantaže, crni robovi</a:t>
            </a:r>
            <a:endParaRPr lang="hr-HR" dirty="0"/>
          </a:p>
        </p:txBody>
      </p:sp>
      <p:pic>
        <p:nvPicPr>
          <p:cNvPr id="13" name="Picture 2" descr="C:\Users\Maja\Desktop\Stručni ispit sat\Države Konfederacije i Unij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4" y="1154385"/>
            <a:ext cx="6069631" cy="46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>
            <a:spLocks noGrp="1"/>
          </p:cNvSpPr>
          <p:nvPr>
            <p:ph type="title"/>
          </p:nvPr>
        </p:nvSpPr>
        <p:spPr>
          <a:xfrm>
            <a:off x="693812" y="404664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</a:t>
            </a:r>
            <a:r>
              <a:rPr lang="hr-HR" sz="2000" b="1" dirty="0" smtClean="0"/>
              <a:t>romotri kartu</a:t>
            </a:r>
            <a:br>
              <a:rPr lang="hr-HR" sz="2000" b="1" dirty="0" smtClean="0"/>
            </a:br>
            <a:r>
              <a:rPr lang="hr-HR" sz="2000" dirty="0" smtClean="0"/>
              <a:t>Sjedinjene Američke Države </a:t>
            </a:r>
            <a:r>
              <a:rPr lang="hr-HR" sz="2000" dirty="0"/>
              <a:t>1861. godine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477788" y="477644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Legenda:</a:t>
            </a:r>
          </a:p>
        </p:txBody>
      </p:sp>
      <p:sp>
        <p:nvSpPr>
          <p:cNvPr id="16" name="Rectangle 23"/>
          <p:cNvSpPr/>
          <p:nvPr/>
        </p:nvSpPr>
        <p:spPr>
          <a:xfrm>
            <a:off x="549796" y="5256951"/>
            <a:ext cx="86409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21"/>
          <p:cNvSpPr/>
          <p:nvPr/>
        </p:nvSpPr>
        <p:spPr>
          <a:xfrm>
            <a:off x="549796" y="5635451"/>
            <a:ext cx="864096" cy="288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25"/>
          <p:cNvSpPr txBox="1"/>
          <p:nvPr/>
        </p:nvSpPr>
        <p:spPr>
          <a:xfrm>
            <a:off x="1557909" y="5245886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Države </a:t>
            </a:r>
            <a:r>
              <a:rPr lang="hr-HR" dirty="0" smtClean="0"/>
              <a:t>Sjevera</a:t>
            </a:r>
            <a:endParaRPr lang="hr-HR" dirty="0"/>
          </a:p>
        </p:txBody>
      </p:sp>
      <p:sp>
        <p:nvSpPr>
          <p:cNvPr id="19" name="TextBox 25"/>
          <p:cNvSpPr txBox="1"/>
          <p:nvPr/>
        </p:nvSpPr>
        <p:spPr>
          <a:xfrm>
            <a:off x="1557909" y="566228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Države </a:t>
            </a:r>
            <a:r>
              <a:rPr lang="hr-HR" dirty="0" smtClean="0"/>
              <a:t>Juga</a:t>
            </a:r>
            <a:endParaRPr lang="hr-HR" dirty="0"/>
          </a:p>
        </p:txBody>
      </p:sp>
      <p:sp>
        <p:nvSpPr>
          <p:cNvPr id="20" name="Rectangle 22"/>
          <p:cNvSpPr/>
          <p:nvPr/>
        </p:nvSpPr>
        <p:spPr>
          <a:xfrm>
            <a:off x="549796" y="6050304"/>
            <a:ext cx="86409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6"/>
          <p:cNvSpPr txBox="1"/>
          <p:nvPr/>
        </p:nvSpPr>
        <p:spPr>
          <a:xfrm>
            <a:off x="1557909" y="6009654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SAD</a:t>
            </a:r>
            <a:endParaRPr lang="hr-HR" dirty="0"/>
          </a:p>
        </p:txBody>
      </p:sp>
      <p:sp>
        <p:nvSpPr>
          <p:cNvPr id="22" name="Strelica gore 21"/>
          <p:cNvSpPr/>
          <p:nvPr/>
        </p:nvSpPr>
        <p:spPr>
          <a:xfrm rot="1156947">
            <a:off x="3502125" y="4961111"/>
            <a:ext cx="720079" cy="87325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Strelica dolje 22"/>
          <p:cNvSpPr/>
          <p:nvPr/>
        </p:nvSpPr>
        <p:spPr>
          <a:xfrm rot="774623">
            <a:off x="4654253" y="1154385"/>
            <a:ext cx="720079" cy="9064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4" name="Slika 23" descr="Slika na kojoj se prikazuje muškarac, životinja, osoba, fotografija&#10;&#10;Opis je automatski generiran">
            <a:extLst>
              <a:ext uri="{FF2B5EF4-FFF2-40B4-BE49-F238E27FC236}">
                <a16:creationId xmlns:a16="http://schemas.microsoft.com/office/drawing/2014/main" xmlns="" id="{C86D0321-61E2-43E2-82F4-4E8214C01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7258" y="3573016"/>
            <a:ext cx="1801770" cy="256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kstniOkvir 24"/>
          <p:cNvSpPr txBox="1"/>
          <p:nvPr/>
        </p:nvSpPr>
        <p:spPr>
          <a:xfrm>
            <a:off x="6495439" y="4561781"/>
            <a:ext cx="29523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Pitanje:</a:t>
            </a:r>
          </a:p>
          <a:p>
            <a:r>
              <a:rPr lang="hr-HR" dirty="0" smtClean="0"/>
              <a:t>Jesu li robovi imali ista prava kao i bijelci?</a:t>
            </a:r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6474480" y="5544983"/>
            <a:ext cx="297328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Odgovor: </a:t>
            </a:r>
          </a:p>
          <a:p>
            <a:r>
              <a:rPr lang="hr-HR" dirty="0" smtClean="0"/>
              <a:t>Rob je čovjek bez slobode.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871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Abraham Lincoln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Predsjednik SAD-a od 1861. godine.</a:t>
            </a:r>
          </a:p>
          <a:p>
            <a:r>
              <a:rPr lang="hr-HR" dirty="0" smtClean="0"/>
              <a:t>Borio se za ukidanje ropstva.</a:t>
            </a:r>
          </a:p>
          <a:p>
            <a:r>
              <a:rPr lang="hr-HR" dirty="0" smtClean="0"/>
              <a:t>Sve više Amerikanaca želi ukinuti ropstvo.</a:t>
            </a:r>
          </a:p>
          <a:p>
            <a:r>
              <a:rPr lang="hr-HR" dirty="0" smtClean="0"/>
              <a:t>Države na jugu SAD-a žele zadržati ropstvo.</a:t>
            </a:r>
          </a:p>
          <a:p>
            <a:r>
              <a:rPr lang="hr-HR" dirty="0" smtClean="0"/>
              <a:t>Jačaju napetosti između Sjevera i Juga.</a:t>
            </a:r>
          </a:p>
          <a:p>
            <a:r>
              <a:rPr lang="hr-HR" dirty="0" smtClean="0"/>
              <a:t>Napetosti su dovele do rata.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 descr="Slika na kojoj se prikazuje osoba, muškarac, kravata, na zatvorenom&#10;&#10;Opis je automatski generiran">
            <a:extLst>
              <a:ext uri="{FF2B5EF4-FFF2-40B4-BE49-F238E27FC236}">
                <a16:creationId xmlns:a16="http://schemas.microsoft.com/office/drawing/2014/main" xmlns="" id="{103AF4BC-3897-4EF1-A7C8-32CF05BC8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884" y="1828800"/>
            <a:ext cx="373845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55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8068" y="260648"/>
            <a:ext cx="9601200" cy="1143000"/>
          </a:xfrm>
        </p:spPr>
        <p:txBody>
          <a:bodyPr/>
          <a:lstStyle/>
          <a:p>
            <a:r>
              <a:rPr lang="hr-HR" dirty="0" smtClean="0"/>
              <a:t>Američki građanski rat 1861. – 1865.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Građanski rat vodi se unutar jedne države.</a:t>
            </a:r>
          </a:p>
          <a:p>
            <a:r>
              <a:rPr lang="hr-HR" dirty="0" smtClean="0"/>
              <a:t>Rat između država Sjevera i država Juga SAD-a.</a:t>
            </a:r>
          </a:p>
          <a:p>
            <a:r>
              <a:rPr lang="hr-HR" dirty="0" smtClean="0"/>
              <a:t>Države Juga odvojile su se iz SAD-a i proglasile su Konfederaciju.</a:t>
            </a:r>
          </a:p>
          <a:p>
            <a:r>
              <a:rPr lang="hr-HR" b="1" dirty="0" smtClean="0"/>
              <a:t>Završetak rata</a:t>
            </a:r>
            <a:r>
              <a:rPr lang="hr-HR" dirty="0" smtClean="0"/>
              <a:t>: pobjeda Sjevera.</a:t>
            </a:r>
          </a:p>
          <a:p>
            <a:r>
              <a:rPr lang="hr-HR" b="1" dirty="0" smtClean="0"/>
              <a:t>Posljedice rata</a:t>
            </a:r>
            <a:r>
              <a:rPr lang="hr-HR" dirty="0" smtClean="0"/>
              <a:t>: ukidanje ropstva, daljnji gospodarski napredak SAD-a</a:t>
            </a:r>
            <a:endParaRPr lang="hr-HR" dirty="0"/>
          </a:p>
        </p:txBody>
      </p:sp>
      <p:pic>
        <p:nvPicPr>
          <p:cNvPr id="5" name="Rezervirano mjesto sadržaja 8" descr="Slika na kojoj se prikazuje zastava&#10;&#10;Opis je automatski generiran">
            <a:extLst>
              <a:ext uri="{FF2B5EF4-FFF2-40B4-BE49-F238E27FC236}">
                <a16:creationId xmlns:a16="http://schemas.microsoft.com/office/drawing/2014/main" xmlns="" id="{F70CBAF9-6EA2-42EC-B5CF-277EE6A21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580" y="1436525"/>
            <a:ext cx="2762608" cy="2320571"/>
          </a:xfrm>
        </p:spPr>
      </p:pic>
      <p:sp>
        <p:nvSpPr>
          <p:cNvPr id="6" name="TekstniOkvir 5"/>
          <p:cNvSpPr txBox="1"/>
          <p:nvPr/>
        </p:nvSpPr>
        <p:spPr>
          <a:xfrm>
            <a:off x="1341884" y="5517232"/>
            <a:ext cx="55446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Pitanje</a:t>
            </a:r>
          </a:p>
          <a:p>
            <a:r>
              <a:rPr lang="hr-HR" dirty="0" smtClean="0"/>
              <a:t>Zašto je došlo do rata između Sjevera i Juga?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500" y="3789974"/>
            <a:ext cx="4394820" cy="21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25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3495838" cy="914540"/>
          </a:xfrm>
        </p:spPr>
        <p:txBody>
          <a:bodyPr>
            <a:normAutofit/>
          </a:bodyPr>
          <a:lstStyle/>
          <a:p>
            <a:r>
              <a:rPr lang="hr-HR" dirty="0" smtClean="0"/>
              <a:t>Izlazna kartica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414" y="1650002"/>
            <a:ext cx="3495838" cy="436979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30316" y="1752599"/>
            <a:ext cx="6408712" cy="3976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Napiši točne rečenice. Koristi zadane riječi: 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G</a:t>
            </a:r>
            <a:r>
              <a:rPr lang="hr-HR" b="1" dirty="0" smtClean="0">
                <a:solidFill>
                  <a:srgbClr val="FF0000"/>
                </a:solidFill>
              </a:rPr>
              <a:t>rađanskog 	Lincoln. 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ropstvo. 	Abraham 	SAD-a.</a:t>
            </a:r>
          </a:p>
          <a:p>
            <a:r>
              <a:rPr lang="hr-HR" dirty="0" smtClean="0"/>
              <a:t>Na slici je</a:t>
            </a:r>
          </a:p>
          <a:p>
            <a:r>
              <a:rPr lang="hr-HR" dirty="0" smtClean="0"/>
              <a:t>Bio je predsjednik</a:t>
            </a:r>
          </a:p>
          <a:p>
            <a:r>
              <a:rPr lang="hr-HR" smtClean="0"/>
              <a:t>U SAD-u </a:t>
            </a:r>
            <a:r>
              <a:rPr lang="hr-HR" dirty="0" smtClean="0"/>
              <a:t>je ukinuo</a:t>
            </a:r>
          </a:p>
          <a:p>
            <a:r>
              <a:rPr lang="hr-HR" dirty="0" smtClean="0"/>
              <a:t>Ropstvo je ukinuto za vrijeme                           rata između Sjevera i Juga.   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6850794" y="3137513"/>
            <a:ext cx="1691890" cy="42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8686700" y="3131524"/>
            <a:ext cx="1728192" cy="42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Lincoln.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7715188" y="3620973"/>
            <a:ext cx="1439862" cy="42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SAD-a.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714890" y="4192779"/>
            <a:ext cx="1440160" cy="4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ropstvo.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9046740" y="4702444"/>
            <a:ext cx="1493980" cy="47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rađanskog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6850794" y="3133913"/>
            <a:ext cx="1728192" cy="427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ijagram toka: Postupak 11"/>
          <p:cNvSpPr/>
          <p:nvPr/>
        </p:nvSpPr>
        <p:spPr>
          <a:xfrm>
            <a:off x="8661143" y="3099931"/>
            <a:ext cx="1785972" cy="47861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ijagram toka: Postupak 12"/>
          <p:cNvSpPr/>
          <p:nvPr/>
        </p:nvSpPr>
        <p:spPr>
          <a:xfrm>
            <a:off x="7692923" y="3622909"/>
            <a:ext cx="1483498" cy="41703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ijagram toka: Postupak 13"/>
          <p:cNvSpPr/>
          <p:nvPr/>
        </p:nvSpPr>
        <p:spPr>
          <a:xfrm>
            <a:off x="7714890" y="4192779"/>
            <a:ext cx="1440160" cy="44807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ijagram toka: Postupak 14"/>
          <p:cNvSpPr/>
          <p:nvPr/>
        </p:nvSpPr>
        <p:spPr>
          <a:xfrm>
            <a:off x="9046740" y="4702443"/>
            <a:ext cx="1493980" cy="47027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446340" y="5729507"/>
            <a:ext cx="5400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Za provjeru točnog odgovora klikni na upitnik!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5283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475412" y="2420888"/>
            <a:ext cx="4648201" cy="2520280"/>
          </a:xfrm>
        </p:spPr>
        <p:txBody>
          <a:bodyPr/>
          <a:lstStyle/>
          <a:p>
            <a:r>
              <a:rPr lang="hr-HR" dirty="0" smtClean="0"/>
              <a:t>Promotri sliku i opiši život crnih robova. </a:t>
            </a:r>
          </a:p>
          <a:p>
            <a:r>
              <a:rPr lang="hr-HR" dirty="0" smtClean="0"/>
              <a:t>Napiši svoje mišljenje o ropstvu.</a:t>
            </a:r>
            <a:endParaRPr lang="hr-HR" dirty="0"/>
          </a:p>
        </p:txBody>
      </p:sp>
      <p:pic>
        <p:nvPicPr>
          <p:cNvPr id="5" name="Rezervirano mjesto sadržaja 4" descr="Slika na kojoj se prikazuje tekst, fotografija, ljudi, grupa&#10;&#10;Opis je automatski generiran">
            <a:extLst>
              <a:ext uri="{FF2B5EF4-FFF2-40B4-BE49-F238E27FC236}">
                <a16:creationId xmlns:a16="http://schemas.microsoft.com/office/drawing/2014/main" xmlns="" id="{A1C9CA39-A88D-4D02-89E8-D7723C22F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413" y="2067500"/>
            <a:ext cx="4645025" cy="371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BLAKE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6580" y="3620538"/>
            <a:ext cx="1975866" cy="22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64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varel_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02_TF02886637_TF02886637" id="{0DB07F13-A442-4262-81C5-AE5430A1A620}" vid="{5A211155-6804-4F5E-8C9A-1972BA5EA2A7}"/>
    </a:ext>
  </a:extLst>
</a:theme>
</file>

<file path=ppt/theme/theme2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izgledom akvarela (za široki zaslon)</Template>
  <TotalTime>883</TotalTime>
  <Words>393</Words>
  <Application>Microsoft Office PowerPoint</Application>
  <PresentationFormat>Custom</PresentationFormat>
  <Paragraphs>92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Akvarel_16 x 9</vt:lpstr>
      <vt:lpstr>Američki građanski rat i ropstvo</vt:lpstr>
      <vt:lpstr>Odgojno-obrazovni ishodi</vt:lpstr>
      <vt:lpstr>Prisjeti se.</vt:lpstr>
      <vt:lpstr>Deklaracija neovisnosti 1776. je dokument kojim je proglašena neovisnost engleskih kolonija.</vt:lpstr>
      <vt:lpstr>Promotri kartu Sjedinjene Američke Države 1861. godine</vt:lpstr>
      <vt:lpstr>Abraham Lincoln</vt:lpstr>
      <vt:lpstr>Američki građanski rat 1861. – 1865. </vt:lpstr>
      <vt:lpstr>Izlazna kartica </vt:lpstr>
      <vt:lpstr>Domaća zadaća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HP</dc:creator>
  <cp:lastModifiedBy>dvukelic</cp:lastModifiedBy>
  <cp:revision>25</cp:revision>
  <dcterms:created xsi:type="dcterms:W3CDTF">2020-07-20T15:02:50Z</dcterms:created>
  <dcterms:modified xsi:type="dcterms:W3CDTF">2020-08-17T11:03:00Z</dcterms:modified>
</cp:coreProperties>
</file>